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media1.mp4" ContentType="video/unknown"/>
  <Override PartName="/ppt/media/media2.mp4" ContentType="video/unknown"/>
  <Override PartName="/ppt/media/media3.mp4" ContentType="video/unknown"/>
  <Override PartName="/ppt/media/image5.jpeg" ContentType="image/jpeg"/>
  <Override PartName="/ppt/media/media4.mp4" ContentType="video/unknown"/>
  <Override PartName="/ppt/media/media5.mp4" ContentType="video/unknown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0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6497" y="11839047"/>
            <a:ext cx="21971005" cy="636980"/>
          </a:xfrm>
          <a:prstGeom prst="rect">
            <a:avLst/>
          </a:prstGeom>
        </p:spPr>
        <p:txBody>
          <a:bodyPr lIns="45718" tIns="45718" rIns="45718" bIns="45718" numCol="1" spcCol="38100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6500" y="7196865"/>
            <a:ext cx="21971000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s:…"/>
          <p:cNvSpPr txBox="1"/>
          <p:nvPr/>
        </p:nvSpPr>
        <p:spPr>
          <a:xfrm>
            <a:off x="193979" y="12356846"/>
            <a:ext cx="21189968" cy="1365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Slides: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t>Paper:</a:t>
            </a:r>
          </a:p>
        </p:txBody>
      </p:sp>
      <p:pic>
        <p:nvPicPr>
          <p:cNvPr id="15" name="qr.png" descr="q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046669" y="12404440"/>
            <a:ext cx="1270001" cy="127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3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12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3" name="Body Level One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Body Level One…"/>
          <p:cNvSpPr txBox="1"/>
          <p:nvPr>
            <p:ph type="body" sz="quarter" idx="1" hasCustomPrompt="1"/>
          </p:nvPr>
        </p:nvSpPr>
        <p:spPr>
          <a:xfrm>
            <a:off x="1206500" y="8262180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algn="ctr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algn="ctr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algn="ctr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algn="ctr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Fact information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0" name="Body Level One…"/>
          <p:cNvSpPr txBox="1"/>
          <p:nvPr>
            <p:ph type="body" idx="21" hasCustomPrompt="1"/>
          </p:nvPr>
        </p:nvSpPr>
        <p:spPr>
          <a:xfrm>
            <a:off x="1206500" y="935257"/>
            <a:ext cx="21971000" cy="7359065"/>
          </a:xfrm>
          <a:prstGeom prst="rect">
            <a:avLst/>
          </a:prstGeom>
        </p:spPr>
        <p:txBody>
          <a:bodyPr numCol="1" spcCol="38100" anchor="b"/>
          <a:lstStyle/>
          <a:p>
            <a:pPr lvl="4" marL="0" indent="1207008" algn="ctr" defTabSz="1072868">
              <a:lnSpc>
                <a:spcPct val="80000"/>
              </a:lnSpc>
              <a:spcBef>
                <a:spcPts val="0"/>
              </a:spcBef>
              <a:buSzTx/>
              <a:buNone/>
              <a:defRPr b="1" spc="-132" sz="11000"/>
            </a:pPr>
            <a:r>
              <a:t>100%
</a:t>
            </a: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Body Level One…"/>
          <p:cNvSpPr txBox="1"/>
          <p:nvPr>
            <p:ph type="body" sz="quarter" idx="1" hasCustomPrompt="1"/>
          </p:nvPr>
        </p:nvSpPr>
        <p:spPr>
          <a:xfrm>
            <a:off x="2480824" y="10675453"/>
            <a:ext cx="201492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9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 anchor="ctr"/>
          <a:lstStyle/>
          <a:p>
            <a:pPr lvl="4" marL="0" indent="1409446" defTabSz="1511769">
              <a:spcBef>
                <a:spcPts val="0"/>
              </a:spcBef>
              <a:buSzTx/>
              <a:buNone/>
              <a:defRPr spc="-124" sz="527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“Notable Quote”
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lose-up of wild plants growing between rocks"/>
          <p:cNvSpPr/>
          <p:nvPr>
            <p:ph type="pic" sz="quarter" idx="21"/>
          </p:nvPr>
        </p:nvSpPr>
        <p:spPr>
          <a:xfrm>
            <a:off x="15430500" y="7085409"/>
            <a:ext cx="8128000" cy="5410202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8" name="Large rock formation under dark clouds with a dirt road in the foreground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9" name="Close-up of a wild plant growing between lava rocks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waterfall surrounded by a green rocky landscape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lides:…"/>
          <p:cNvSpPr txBox="1"/>
          <p:nvPr/>
        </p:nvSpPr>
        <p:spPr>
          <a:xfrm>
            <a:off x="193979" y="12356846"/>
            <a:ext cx="21189968" cy="1365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Slides: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t>Paper:</a:t>
            </a:r>
          </a:p>
        </p:txBody>
      </p:sp>
      <p:pic>
        <p:nvPicPr>
          <p:cNvPr id="166" name="qr.png" descr="q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046669" y="12404440"/>
            <a:ext cx="1270001" cy="127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reen, hilly landscape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4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5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6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44689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 </a:t>
            </a: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5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Moss-covered rocks"/>
          <p:cNvSpPr/>
          <p:nvPr>
            <p:ph type="pic" sz="half" idx="21"/>
          </p:nvPr>
        </p:nvSpPr>
        <p:spPr>
          <a:xfrm>
            <a:off x="12052303" y="1270000"/>
            <a:ext cx="11188407" cy="11209889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7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5" name="Body Level One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6" name="Slides:…"/>
          <p:cNvSpPr txBox="1"/>
          <p:nvPr/>
        </p:nvSpPr>
        <p:spPr>
          <a:xfrm>
            <a:off x="193979" y="12356846"/>
            <a:ext cx="21189968" cy="1365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Slides: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t>Paper:</a:t>
            </a:r>
          </a:p>
        </p:txBody>
      </p:sp>
      <p:pic>
        <p:nvPicPr>
          <p:cNvPr id="47" name="qr.png" descr="q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046669" y="12404440"/>
            <a:ext cx="1270001" cy="1270001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5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014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6" name="Large rock formation under dark clouds with a dirt road in the foreground"/>
          <p:cNvSpPr/>
          <p:nvPr>
            <p:ph type="pic" idx="22"/>
          </p:nvPr>
        </p:nvSpPr>
        <p:spPr>
          <a:xfrm>
            <a:off x="6380200" y="1263847"/>
            <a:ext cx="22529802" cy="11193472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5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6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014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5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6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014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4.png"/><Relationship Id="rId6" Type="http://schemas.openxmlformats.org/officeDocument/2006/relationships/image" Target="../media/image3.jpeg"/><Relationship Id="rId7" Type="http://schemas.openxmlformats.org/officeDocument/2006/relationships/image" Target="../media/image4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3" Type="http://schemas.microsoft.com/office/2007/relationships/media" Target="../media/media2.mp4"/><Relationship Id="rId4" Type="http://schemas.openxmlformats.org/officeDocument/2006/relationships/image" Target="../media/image6.png"/><Relationship Id="rId5" Type="http://schemas.openxmlformats.org/officeDocument/2006/relationships/video" Target="../media/media3.mp4"/><Relationship Id="rId6" Type="http://schemas.microsoft.com/office/2007/relationships/media" Target="../media/media3.mp4"/><Relationship Id="rId7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Relationship Id="rId3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3" Type="http://schemas.microsoft.com/office/2007/relationships/media" Target="../media/media4.mp4"/><Relationship Id="rId4" Type="http://schemas.openxmlformats.org/officeDocument/2006/relationships/image" Target="../media/image9.png"/><Relationship Id="rId5" Type="http://schemas.openxmlformats.org/officeDocument/2006/relationships/video" Target="../media/media5.mp4"/><Relationship Id="rId6" Type="http://schemas.microsoft.com/office/2007/relationships/media" Target="../media/media5.mp4"/><Relationship Id="rId7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omputational Hybrid Methods for Kinetic Transport"/>
          <p:cNvSpPr txBox="1"/>
          <p:nvPr>
            <p:ph type="title"/>
          </p:nvPr>
        </p:nvSpPr>
        <p:spPr>
          <a:xfrm>
            <a:off x="1206497" y="1011060"/>
            <a:ext cx="21971006" cy="2071991"/>
          </a:xfrm>
          <a:prstGeom prst="rect">
            <a:avLst/>
          </a:prstGeom>
        </p:spPr>
        <p:txBody>
          <a:bodyPr/>
          <a:lstStyle>
            <a:lvl1pPr defTabSz="1487385">
              <a:defRPr spc="-200" sz="7000"/>
            </a:lvl1pPr>
          </a:lstStyle>
          <a:p>
            <a:pPr/>
            <a:r>
              <a:t>Computational Hybrid Methods for Kinetic Transport</a:t>
            </a:r>
          </a:p>
        </p:txBody>
      </p:sp>
      <p:sp>
        <p:nvSpPr>
          <p:cNvPr id="177" name="Johannes Krotz…"/>
          <p:cNvSpPr txBox="1"/>
          <p:nvPr>
            <p:ph type="body" sz="quarter" idx="1"/>
          </p:nvPr>
        </p:nvSpPr>
        <p:spPr>
          <a:xfrm>
            <a:off x="1206500" y="3656331"/>
            <a:ext cx="21971002" cy="1905002"/>
          </a:xfrm>
          <a:prstGeom prst="rect">
            <a:avLst/>
          </a:prstGeom>
        </p:spPr>
        <p:txBody>
          <a:bodyPr lIns="50800" tIns="50800" rIns="50800" bIns="50800" anchor="t"/>
          <a:lstStyle/>
          <a:p>
            <a:pPr defTabSz="586104">
              <a:defRPr sz="3900"/>
            </a:pPr>
            <a:r>
              <a:t>Johannes Krotz</a:t>
            </a:r>
          </a:p>
          <a:p>
            <a:pPr defTabSz="586104">
              <a:defRPr sz="3900"/>
            </a:pPr>
            <a:r>
              <a:t>(Aerospace &amp; Mechanical </a:t>
            </a:r>
          </a:p>
          <a:p>
            <a:pPr defTabSz="586104">
              <a:defRPr sz="3900"/>
            </a:pPr>
            <a:r>
              <a:t>Engineering)</a:t>
            </a:r>
          </a:p>
        </p:txBody>
      </p:sp>
      <p:pic>
        <p:nvPicPr>
          <p:cNvPr id="178" name="Hilbertlist.png" descr="Hilbertlis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20993" y="3185566"/>
            <a:ext cx="11818528" cy="83049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Question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Questions?</a:t>
            </a:r>
          </a:p>
        </p:txBody>
      </p:sp>
      <p:pic>
        <p:nvPicPr>
          <p:cNvPr id="217" name="dragon.jpg" descr="drago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28852" y="2567481"/>
            <a:ext cx="10726296" cy="85810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lide Title"/>
          <p:cNvSpPr txBox="1"/>
          <p:nvPr>
            <p:ph type="title"/>
          </p:nvPr>
        </p:nvSpPr>
        <p:spPr>
          <a:xfrm>
            <a:off x="463538" y="150101"/>
            <a:ext cx="21971001" cy="1433164"/>
          </a:xfrm>
          <a:prstGeom prst="rect">
            <a:avLst/>
          </a:prstGeom>
        </p:spPr>
        <p:txBody>
          <a:bodyPr/>
          <a:lstStyle>
            <a:lvl1pPr>
              <a:defRPr spc="-130" sz="6500"/>
            </a:lvl1pPr>
          </a:lstStyle>
          <a:p>
            <a:pPr/>
            <a:r>
              <a:t>Hilbert’s 6th Problem</a:t>
            </a:r>
          </a:p>
        </p:txBody>
      </p:sp>
      <p:sp>
        <p:nvSpPr>
          <p:cNvPr id="181" name="Slide bullet text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2" name="kinetic_limits.png" descr="kinetic_limi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2547655"/>
            <a:ext cx="24384002" cy="96471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Body Level One…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5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034401"/>
            <a:ext cx="24384000" cy="96471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fusion.jpg" descr="fusion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97184" y="872165"/>
            <a:ext cx="9031112" cy="508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phonons.jpg" descr="phonons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860372" y="571312"/>
            <a:ext cx="7600075" cy="53808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reactor.png" descr="reactor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06368" y="5898987"/>
            <a:ext cx="8462489" cy="635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photons.jpg" descr="photons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5351183" y="5898987"/>
            <a:ext cx="9525001" cy="635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Dog-Xray-2.jpg" descr="Dog-Xray-2.jp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524620" y="4973313"/>
            <a:ext cx="7334760" cy="508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oy Probl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Toy Problem</a:t>
            </a:r>
          </a:p>
        </p:txBody>
      </p:sp>
      <p:pic>
        <p:nvPicPr>
          <p:cNvPr id="193" name="particle_trajectories.mp4" descr="particle_trajectories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589720" y="2270117"/>
            <a:ext cx="17204560" cy="91757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1" fill="hold" display="0">
                  <p:stCondLst>
                    <p:cond delay="indefinite"/>
                  </p:stCondLst>
                </p:cTn>
                <p:tgtEl>
                  <p:spTgt spid="193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93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Slide bullet text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7" name="transport_sigma1.mp4" descr="transport_sigma1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1" y="-176311"/>
            <a:ext cx="24384002" cy="6096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transport_sigma10.mp4" descr="transport_sigma10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-1" y="6090267"/>
            <a:ext cx="24384002" cy="6096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0"/>
                            </p:stCondLst>
                            <p:childTnLst>
                              <p:par>
                                <p:cTn id="8" presetClass="mediacall" nodeType="after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000" fill="hold"/>
                                        <p:tgtEl>
                                          <p:spTgt spid="1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3" dur="1000" fill="hold"/>
                                        <p:tgtEl>
                                          <p:spTgt spid="1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mediacall" nodeType="clickEffect" presetSubtype="0" presetID="3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7" dur="1000" fill="hold"/>
                                        <p:tgtEl>
                                          <p:spTgt spid="1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8" fill="hold" display="0">
                  <p:stCondLst>
                    <p:cond delay="indefinite"/>
                  </p:stCondLst>
                </p:cTn>
                <p:tgtEl>
                  <p:spTgt spid="197"/>
                </p:tgtEl>
              </p:cMediaNode>
            </p:video>
            <p:seq concurrent="1" prevAc="none" nextAc="seek">
              <p:cTn id="19" evtFilter="cancelBubble" nodeType="interactiveSeq" restart="whenNotActive" fill="hold">
                <p:stCondLst>
                  <p:cond delay="0" evt="onClick">
                    <p:tgtEl>
                      <p:spTgt spid="197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1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7"/>
                  </p:tgtEl>
                </p:cond>
              </p:nextCondLst>
            </p:seq>
            <p:video fullScrn="0">
              <p:cMediaNode mute="0" showWhenStopped="1" numSld="1" vol="100000">
                <p:cTn id="24" fill="hold" display="0">
                  <p:stCondLst>
                    <p:cond delay="indefinite"/>
                  </p:stCondLst>
                </p:cTn>
                <p:tgtEl>
                  <p:spTgt spid="198"/>
                </p:tgtEl>
              </p:cMediaNode>
            </p:video>
            <p:seq concurrent="1" prevAc="none" nextAc="seek">
              <p:cTn id="25" evtFilter="cancelBubble" nodeType="interactiveSeq" restart="whenNotActive" fill="hold">
                <p:stCondLst>
                  <p:cond delay="0" evt="onClick">
                    <p:tgtEl>
                      <p:spTgt spid="19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1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imulation(MC) vs PDE(deterministic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Simulation(MC) vs PDE(deterministic)</a:t>
            </a:r>
          </a:p>
        </p:txBody>
      </p:sp>
      <p:sp>
        <p:nvSpPr>
          <p:cNvPr id="201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MC is cheap and accurate where scattering is low</a:t>
            </a:r>
          </a:p>
          <a:p>
            <a:pPr marL="0" indent="0">
              <a:buSzTx/>
              <a:buNone/>
            </a:pPr>
            <a:r>
              <a:t>    Slows down with many interactions</a:t>
            </a:r>
          </a:p>
          <a:p>
            <a:pPr marL="0" indent="0">
              <a:buSzTx/>
              <a:buNone/>
            </a:pPr>
            <a:r>
              <a:t>    Captures wave fronts</a:t>
            </a:r>
          </a:p>
          <a:p>
            <a:pPr marL="0" indent="0">
              <a:buSzTx/>
              <a:buNone/>
            </a:pPr>
          </a:p>
          <a:p>
            <a:pPr/>
            <a:r>
              <a:t>Deterministic shines, where scattering is high</a:t>
            </a:r>
          </a:p>
          <a:p>
            <a:pPr marL="0" indent="0">
              <a:buSzTx/>
              <a:buNone/>
            </a:pPr>
            <a:r>
              <a:t>    Struggles with discontinuities (fronts)</a:t>
            </a:r>
          </a:p>
          <a:p>
            <a:pPr marL="0" indent="0">
              <a:buSzTx/>
              <a:buNone/>
            </a:pPr>
            <a:r>
              <a:t>  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Hybri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Hybrid</a:t>
            </a:r>
          </a:p>
        </p:txBody>
      </p:sp>
      <p:sp>
        <p:nvSpPr>
          <p:cNvPr id="204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Split particles into collided &amp; uncollided</a:t>
            </a:r>
          </a:p>
          <a:p>
            <a:pPr/>
            <a:r>
              <a:t>Simulate uncollided with MC</a:t>
            </a:r>
          </a:p>
          <a:p>
            <a:pPr/>
            <a:r>
              <a:t>Solve for collided Densities with PDE</a:t>
            </a:r>
          </a:p>
        </p:txBody>
      </p:sp>
      <p:pic>
        <p:nvPicPr>
          <p:cNvPr id="205" name="fusion.jpg" descr="fusio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01980" y="419358"/>
            <a:ext cx="8144237" cy="114507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hybrid_trajectories.png" descr="hybrid_trajectories.png"/>
          <p:cNvPicPr>
            <a:picLocks noChangeAspect="1"/>
          </p:cNvPicPr>
          <p:nvPr/>
        </p:nvPicPr>
        <p:blipFill>
          <a:blip r:embed="rId3">
            <a:extLst/>
          </a:blip>
          <a:srcRect l="23737" t="18702" r="25720" b="18702"/>
          <a:stretch>
            <a:fillRect/>
          </a:stretch>
        </p:blipFill>
        <p:spPr>
          <a:xfrm>
            <a:off x="3385234" y="7526665"/>
            <a:ext cx="7690845" cy="635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9" name="Slide bullet text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0" name="hybrid_sigma1.mp4" descr="hybrid_sigma1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1" y="-240848"/>
            <a:ext cx="24384002" cy="6096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hybrid_sigma10.mp4" descr="hybrid_sigma10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-1" y="6206592"/>
            <a:ext cx="24384002" cy="6096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0"/>
                            </p:stCondLst>
                            <p:childTnLst>
                              <p:par>
                                <p:cTn id="8" presetClass="mediacall" nodeType="after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000" fill="hold"/>
                                        <p:tgtEl>
                                          <p:spTgt spid="2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3" dur="1000" fill="hold"/>
                                        <p:tgtEl>
                                          <p:spTgt spid="2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mediacall" nodeType="clickEffect" presetSubtype="0" presetID="3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7" dur="1000" fill="hold"/>
                                        <p:tgtEl>
                                          <p:spTgt spid="2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18" fill="hold" display="0">
                  <p:stCondLst>
                    <p:cond delay="indefinite"/>
                  </p:stCondLst>
                </p:cTn>
                <p:tgtEl>
                  <p:spTgt spid="210"/>
                </p:tgtEl>
              </p:cMediaNode>
            </p:video>
            <p:seq concurrent="1" prevAc="none" nextAc="seek">
              <p:cTn id="19" evtFilter="cancelBubble" nodeType="interactiveSeq" restart="whenNotActive" fill="hold">
                <p:stCondLst>
                  <p:cond delay="0" evt="onClick">
                    <p:tgtEl>
                      <p:spTgt spid="21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2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10"/>
                  </p:tgtEl>
                </p:cond>
              </p:nextCondLst>
            </p:seq>
            <p:video fullScrn="0">
              <p:cMediaNode mute="0" showWhenStopped="1" numSld="1" vol="100000">
                <p:cTn id="24" fill="hold" display="0">
                  <p:stCondLst>
                    <p:cond delay="indefinite"/>
                  </p:stCondLst>
                </p:cTn>
                <p:tgtEl>
                  <p:spTgt spid="211"/>
                </p:tgtEl>
              </p:cMediaNode>
            </p:video>
            <p:seq concurrent="1" prevAc="none" nextAc="seek">
              <p:cTn id="25" evtFilter="cancelBubble" nodeType="interactiveSeq" restart="whenNotActive" fill="hold">
                <p:stCondLst>
                  <p:cond delay="0" evt="onClick">
                    <p:tgtEl>
                      <p:spTgt spid="21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2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1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ummary &amp; Future 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Summary &amp; Future work</a:t>
            </a:r>
          </a:p>
        </p:txBody>
      </p:sp>
      <p:sp>
        <p:nvSpPr>
          <p:cNvPr id="214" name="Body Level One…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MC + PDE patch each other’s weaknesses</a:t>
            </a:r>
          </a:p>
          <a:p>
            <a:pPr/>
            <a:r>
              <a:t>Tested on several more realistic Benchmarks</a:t>
            </a:r>
          </a:p>
          <a:p>
            <a:pPr/>
            <a:r>
              <a:t>Hybrids are more accurate and/or cheaper, often both</a:t>
            </a:r>
          </a:p>
          <a:p>
            <a:pPr/>
          </a:p>
          <a:p>
            <a:pPr/>
            <a:r>
              <a:t>Expand: Multiscatter/Multienergy, Nonisotropic and Nonlinear</a:t>
            </a:r>
          </a:p>
          <a:p>
            <a:pPr/>
            <a:r>
              <a:t>Apply: Phonon/Reactor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